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8" r:id="rId6"/>
    <p:sldId id="259" r:id="rId7"/>
    <p:sldId id="257" r:id="rId8"/>
    <p:sldId id="260" r:id="rId9"/>
    <p:sldId id="261" r:id="rId10"/>
  </p:sldIdLst>
  <p:sldSz cx="12192000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6" autoAdjust="0"/>
    <p:restoredTop sz="94706" autoAdjust="0"/>
  </p:normalViewPr>
  <p:slideViewPr>
    <p:cSldViewPr snapToGrid="0">
      <p:cViewPr>
        <p:scale>
          <a:sx n="77" d="100"/>
          <a:sy n="77" d="100"/>
        </p:scale>
        <p:origin x="-162" y="-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79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454F9A2-2A2C-4DFB-AECD-FCF757E160EB}" type="datetime1">
              <a:rPr lang="cs-CZ" smtClean="0"/>
              <a:t>9. 5. 2020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3F7AA83-DE31-4E93-AB07-EF7FB05F667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C9E2861-5BA0-41D1-982E-AFF112DE029C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noProof="0" dirty="0" smtClean="0"/>
              <a:t>Kliknutím můžete upravit styly předlohy textu.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35E2820-AFE1-45FA-949E-17BDB534E1DC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6600"/>
            </a:lvl1pPr>
          </a:lstStyle>
          <a:p>
            <a:pPr rtl="0"/>
            <a:r>
              <a:rPr lang="cs-CZ" noProof="0" dirty="0" smtClean="0"/>
              <a:t>Kliknutím můžete upravit styl předlohy nadpisů.</a:t>
            </a:r>
            <a:endParaRPr lang="cs-CZ" noProof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cs-CZ" noProof="0" dirty="0" smtClean="0"/>
              <a:t>Kliknutím můžete upravit styl předlohy podnadpisů.</a:t>
            </a:r>
            <a:endParaRPr lang="cs-CZ" noProof="0" dirty="0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C883BC-BBB1-4914-8E9E-9DF60662FCB5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 dirty="0" smtClean="0"/>
              <a:t>Kliknutím můžete upravit styl předlohy nadpisů.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cs-CZ" noProof="0" dirty="0" smtClean="0"/>
              <a:t>Kliknutím můžete upravit styly předlohy textu.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F1A2D6-06DC-42EC-A550-D11852E9F1ED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/>
          <a:p>
            <a:pPr rtl="0"/>
            <a:r>
              <a:rPr lang="cs-CZ" noProof="0" dirty="0" smtClean="0"/>
              <a:t>Kliknutím můžete upravit styl předlohy nadpisů.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cs-CZ" noProof="0" dirty="0" smtClean="0"/>
              <a:t>Kliknutím můžete upravit styly předlohy textu.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2CD06D-E756-479F-BAF2-B623F2AD955D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 dirty="0" smtClean="0"/>
              <a:t>Kliknutím můžete upravit styl předlohy nadpisů.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cs-CZ" noProof="0" dirty="0" smtClean="0"/>
              <a:t>Kliknutím můžete upravit styly předlohy textu.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AC188D-1057-4CBF-8E1E-74B82F85A307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>
              <a:defRPr sz="5200"/>
            </a:lvl1pPr>
          </a:lstStyle>
          <a:p>
            <a:pPr rtl="0"/>
            <a:r>
              <a:rPr lang="cs-CZ" noProof="0" dirty="0" smtClean="0"/>
              <a:t>Kliknutím můžete upravit styl předlohy nadpisů.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 dirty="0" smtClean="0"/>
              <a:t>Kliknutím můžete upravit styly předlohy textu.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C0D2997-4D8D-4C81-BD94-9E498BA182B7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 dirty="0" smtClean="0"/>
              <a:t>Kliknutím můžete upravit styl předlohy nadpisů.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cs-CZ" noProof="0" dirty="0" smtClean="0"/>
              <a:t>Kliknutím můžete upravit styly předlohy textu.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cs-CZ" noProof="0" dirty="0" smtClean="0"/>
              <a:t>Kliknutím můžete upravit styly předlohy textu.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D30378-3FC4-40FA-AD4A-330B07BEAE21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 dirty="0" smtClean="0"/>
              <a:t>Kliknutím můžete upravit styl předlohy nadpisů.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 dirty="0" smtClean="0"/>
              <a:t>Kliknutím můžete upravit styly předlohy textu.</a:t>
            </a:r>
            <a:endParaRPr lang="cs-CZ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cs-CZ" noProof="0" dirty="0" smtClean="0"/>
              <a:t>Kliknutím můžete upravit styly předlohy textu.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 dirty="0" smtClean="0"/>
              <a:t>Kliknutím můžete upravit styly předlohy textu.</a:t>
            </a:r>
            <a:endParaRPr lang="cs-CZ" noProof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cs-CZ" noProof="0" dirty="0" smtClean="0"/>
              <a:t>Kliknutím můžete upravit styly předlohy textu.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66D837-1AEB-4F9B-B061-CB8CF475A213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 dirty="0" smtClean="0"/>
              <a:t>Kliknutím můžete upravit styl předlohy nadpisů.</a:t>
            </a:r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6569C0-81FF-44ED-AB32-120E4111611C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FE0D23-A51F-4FE7-A4D0-32690D472140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cs-CZ" noProof="0" dirty="0" smtClean="0"/>
              <a:t>Kliknutím můžete upravit styl předlohy nadpisů.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cs-CZ" noProof="0" dirty="0" smtClean="0"/>
              <a:t>Kliknutím můžete upravit styly předlohy textu.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 dirty="0" smtClean="0"/>
              <a:t>Kliknutím můžete upravit styly předlohy textu.</a:t>
            </a:r>
            <a:endParaRPr lang="cs-CZ" noProof="0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CA2B15-AA93-4B29-A421-395C5F0CA568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cs-CZ" noProof="0" dirty="0" smtClean="0"/>
              <a:t>Kliknutím můžete upravit styl předlohy nadpisů.</a:t>
            </a:r>
            <a:endParaRPr lang="cs-CZ" noProof="0" dirty="0"/>
          </a:p>
        </p:txBody>
      </p:sp>
      <p:sp>
        <p:nvSpPr>
          <p:cNvPr id="8" name="Zaoblený obdélník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  <p:sp>
        <p:nvSpPr>
          <p:cNvPr id="3" name="Zástupný symbol obrázku 2" title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 noProof="0" dirty="0" smtClean="0"/>
              <a:t>Po kliknutí na ikonu můžete přidat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 dirty="0" smtClean="0"/>
              <a:t>Kliknutím můžete upravit styly předlohy textu.</a:t>
            </a:r>
            <a:endParaRPr lang="cs-CZ" noProof="0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747F7C-7050-491D-82C9-CAFF868997F1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noProof="0" dirty="0" smtClean="0"/>
              <a:t>Kliknutím můžete upravit styl předlohy nadpisů.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-CZ" noProof="0" dirty="0" smtClean="0"/>
              <a:t>Kliknutím můžete upravit styly předlohy textu.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A36972EE-A3B2-49DA-A3DC-0281E3D6F896}" type="datetime1">
              <a:rPr lang="cs-CZ" noProof="0" smtClean="0"/>
              <a:t>9. 5. 2020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50" b="1">
                <a:solidFill>
                  <a:schemeClr val="accent2"/>
                </a:solidFill>
              </a:defRPr>
            </a:lvl1pPr>
          </a:lstStyle>
          <a:p>
            <a:pPr rtl="0"/>
            <a:fld id="{8FDBFFB2-86D9-4B8F-A59A-553A60B94BBE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83299" y="2496064"/>
            <a:ext cx="10018798" cy="1779373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cs-C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Množné číslo podstatných jmen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</a:b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 rot="10800000" flipV="1">
            <a:off x="160638" y="6116594"/>
            <a:ext cx="7810585" cy="321275"/>
          </a:xfrm>
        </p:spPr>
        <p:txBody>
          <a:bodyPr rtlCol="0">
            <a:normAutofit fontScale="55000" lnSpcReduction="20000"/>
          </a:bodyPr>
          <a:lstStyle/>
          <a:p>
            <a:r>
              <a:rPr lang="cs-C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</a:rPr>
              <a:t>Pravidelná podstatná jména</a:t>
            </a:r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17988" y="1569308"/>
            <a:ext cx="7021171" cy="4024442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 car - two car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dirty="0"/>
              <a:t> 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 </a:t>
            </a:r>
            <a:r>
              <a:rPr lang="en-US" dirty="0"/>
              <a:t>house - two hous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dirty="0"/>
              <a:t> 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an </a:t>
            </a:r>
            <a:r>
              <a:rPr lang="en-US" dirty="0"/>
              <a:t>apple - two apple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dirty="0"/>
              <a:t>  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99092" y="620424"/>
            <a:ext cx="11674605" cy="914400"/>
          </a:xfrm>
        </p:spPr>
        <p:txBody>
          <a:bodyPr>
            <a:normAutofit lnSpcReduction="10000"/>
          </a:bodyPr>
          <a:lstStyle/>
          <a:p>
            <a:r>
              <a:rPr lang="cs-CZ" sz="3200" dirty="0"/>
              <a:t> </a:t>
            </a:r>
            <a:r>
              <a:rPr lang="cs-CZ" sz="3200" dirty="0" smtClean="0"/>
              <a:t>- jak už víte, u velkého množství </a:t>
            </a:r>
            <a:r>
              <a:rPr lang="cs-CZ" sz="3200" dirty="0"/>
              <a:t>podstatných jmen se množné číslo tvoří jednoduše, a to </a:t>
            </a:r>
            <a:r>
              <a:rPr lang="cs-CZ" sz="3200" dirty="0" smtClean="0"/>
              <a:t>koncovkou </a:t>
            </a:r>
            <a:r>
              <a:rPr lang="cs-C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s, -es</a:t>
            </a:r>
            <a:r>
              <a:rPr lang="cs-CZ" sz="3200" dirty="0" smtClean="0"/>
              <a:t>:</a:t>
            </a:r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721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0768" y="135924"/>
            <a:ext cx="10987691" cy="988542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chemeClr val="tx2"/>
                </a:solidFill>
              </a:rPr>
              <a:t>V některých případech dochází k několika pravopisným změnám:</a:t>
            </a:r>
            <a:endParaRPr lang="cs-CZ" sz="3200" dirty="0">
              <a:solidFill>
                <a:schemeClr val="tx2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485504" y="1186249"/>
            <a:ext cx="6909958" cy="5523470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1) Slova , která končí na </a:t>
            </a:r>
            <a:r>
              <a:rPr lang="cs-CZ" b="1" dirty="0"/>
              <a:t>-S, -X, -SH, -CH mají v množném čísle koncovku -es</a:t>
            </a:r>
            <a:r>
              <a:rPr lang="cs-CZ" b="1" dirty="0" smtClean="0"/>
              <a:t>:</a:t>
            </a:r>
          </a:p>
          <a:p>
            <a:r>
              <a:rPr lang="cs-CZ" b="1" dirty="0">
                <a:solidFill>
                  <a:schemeClr val="tx2"/>
                </a:solidFill>
              </a:rPr>
              <a:t>n</a:t>
            </a:r>
            <a:r>
              <a:rPr lang="cs-CZ" b="1" dirty="0" smtClean="0">
                <a:solidFill>
                  <a:schemeClr val="tx2"/>
                </a:solidFill>
              </a:rPr>
              <a:t>apř.</a:t>
            </a:r>
            <a:r>
              <a:rPr lang="cs-CZ" b="1" dirty="0" smtClean="0"/>
              <a:t>	 </a:t>
            </a:r>
            <a:r>
              <a:rPr lang="cs-CZ" dirty="0"/>
              <a:t>a bus -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 smtClean="0"/>
              <a:t>bus</a:t>
            </a:r>
            <a:r>
              <a:rPr lang="cs-CZ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endParaRPr lang="cs-C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dirty="0"/>
              <a:t>	 a </a:t>
            </a:r>
            <a:r>
              <a:rPr lang="cs-CZ" dirty="0" err="1"/>
              <a:t>watch</a:t>
            </a:r>
            <a:r>
              <a:rPr lang="cs-CZ" dirty="0"/>
              <a:t> -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watch</a:t>
            </a:r>
            <a:r>
              <a:rPr lang="cs-CZ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cs-CZ" dirty="0"/>
              <a:t> </a:t>
            </a:r>
            <a:endParaRPr lang="cs-CZ" dirty="0" smtClean="0"/>
          </a:p>
          <a:p>
            <a:r>
              <a:rPr lang="cs-CZ" b="1" dirty="0"/>
              <a:t> </a:t>
            </a:r>
            <a:r>
              <a:rPr lang="cs-CZ" b="1" dirty="0" smtClean="0"/>
              <a:t>    	 </a:t>
            </a:r>
            <a:r>
              <a:rPr lang="cs-CZ" dirty="0" smtClean="0"/>
              <a:t>a </a:t>
            </a:r>
            <a:r>
              <a:rPr lang="cs-CZ" dirty="0"/>
              <a:t>box -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 smtClean="0"/>
              <a:t>box</a:t>
            </a:r>
            <a:r>
              <a:rPr lang="cs-CZ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endParaRPr lang="cs-C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b="1" dirty="0"/>
              <a:t>2) U slov </a:t>
            </a:r>
            <a:r>
              <a:rPr lang="cs-CZ" b="1" dirty="0" smtClean="0"/>
              <a:t>, která končí </a:t>
            </a:r>
            <a:r>
              <a:rPr lang="cs-CZ" b="1" dirty="0"/>
              <a:t>na </a:t>
            </a:r>
            <a:r>
              <a:rPr lang="cs-CZ" b="1" dirty="0" smtClean="0"/>
              <a:t>“-</a:t>
            </a:r>
            <a:r>
              <a:rPr lang="cs-CZ" b="1" dirty="0"/>
              <a:t>y</a:t>
            </a:r>
            <a:r>
              <a:rPr lang="cs-CZ" b="1" dirty="0" smtClean="0"/>
              <a:t>,“ </a:t>
            </a:r>
            <a:r>
              <a:rPr lang="cs-CZ" b="1" dirty="0"/>
              <a:t>před kterým je souhláska, dochází v množném čísle </a:t>
            </a:r>
            <a:r>
              <a:rPr lang="cs-CZ" b="1" dirty="0" smtClean="0"/>
              <a:t>ke změně </a:t>
            </a:r>
            <a:r>
              <a:rPr lang="cs-CZ" b="1" dirty="0" smtClean="0">
                <a:latin typeface="Calibri"/>
              </a:rPr>
              <a:t>→</a:t>
            </a:r>
            <a:r>
              <a:rPr lang="cs-CZ" b="1" dirty="0" smtClean="0"/>
              <a:t>„y“ se mění na „i“  </a:t>
            </a:r>
            <a:r>
              <a:rPr lang="cs-CZ" b="1" dirty="0"/>
              <a:t>a následuje koncovka -ES</a:t>
            </a:r>
            <a:r>
              <a:rPr lang="cs-CZ" b="1" dirty="0" smtClean="0"/>
              <a:t>:</a:t>
            </a:r>
          </a:p>
          <a:p>
            <a:r>
              <a:rPr lang="cs-CZ" b="1" dirty="0">
                <a:solidFill>
                  <a:schemeClr val="tx2"/>
                </a:solidFill>
              </a:rPr>
              <a:t>n</a:t>
            </a:r>
            <a:r>
              <a:rPr lang="cs-CZ" b="1" dirty="0" smtClean="0">
                <a:solidFill>
                  <a:schemeClr val="tx2"/>
                </a:solidFill>
              </a:rPr>
              <a:t>apř.	 </a:t>
            </a:r>
            <a:r>
              <a:rPr lang="cs-CZ" dirty="0" smtClean="0"/>
              <a:t>a </a:t>
            </a:r>
            <a:r>
              <a:rPr lang="cs-CZ" dirty="0" err="1"/>
              <a:t>berry</a:t>
            </a:r>
            <a:r>
              <a:rPr lang="cs-CZ" dirty="0"/>
              <a:t> -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 smtClean="0"/>
              <a:t>berr</a:t>
            </a:r>
            <a:r>
              <a:rPr lang="cs-CZ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ies</a:t>
            </a:r>
            <a:endParaRPr lang="cs-C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b="1" dirty="0">
                <a:solidFill>
                  <a:schemeClr val="tx2"/>
                </a:solidFill>
              </a:rPr>
              <a:t>	</a:t>
            </a:r>
            <a:r>
              <a:rPr lang="cs-CZ" b="1" dirty="0" smtClean="0">
                <a:solidFill>
                  <a:schemeClr val="tx2"/>
                </a:solidFill>
              </a:rPr>
              <a:t> </a:t>
            </a:r>
            <a:r>
              <a:rPr lang="cs-CZ" dirty="0"/>
              <a:t>a </a:t>
            </a:r>
            <a:r>
              <a:rPr lang="cs-CZ" dirty="0" err="1"/>
              <a:t>fly</a:t>
            </a:r>
            <a:r>
              <a:rPr lang="cs-CZ" dirty="0"/>
              <a:t> -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 smtClean="0"/>
              <a:t>fl</a:t>
            </a:r>
            <a:r>
              <a:rPr lang="cs-CZ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ies</a:t>
            </a:r>
            <a:endParaRPr lang="cs-C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b="1" dirty="0" smtClean="0"/>
          </a:p>
          <a:p>
            <a:r>
              <a:rPr lang="cs-CZ" b="1" dirty="0" smtClean="0"/>
              <a:t>!!!! Toto </a:t>
            </a:r>
            <a:r>
              <a:rPr lang="cs-CZ" b="1" dirty="0"/>
              <a:t>neplatí tam, kde je před </a:t>
            </a:r>
            <a:r>
              <a:rPr lang="cs-CZ" b="1" dirty="0" smtClean="0"/>
              <a:t>“y</a:t>
            </a:r>
            <a:r>
              <a:rPr lang="cs-CZ" b="1" dirty="0"/>
              <a:t> </a:t>
            </a:r>
            <a:r>
              <a:rPr lang="cs-CZ" b="1" dirty="0" smtClean="0"/>
              <a:t>“samohláska,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např</a:t>
            </a:r>
            <a:r>
              <a:rPr lang="cs-CZ" b="1" dirty="0">
                <a:solidFill>
                  <a:schemeClr val="tx2"/>
                </a:solidFill>
              </a:rPr>
              <a:t>.</a:t>
            </a:r>
            <a:r>
              <a:rPr lang="cs-CZ" b="1" dirty="0"/>
              <a:t> a play - </a:t>
            </a:r>
            <a:r>
              <a:rPr lang="cs-CZ" b="1" dirty="0" err="1"/>
              <a:t>two</a:t>
            </a:r>
            <a:r>
              <a:rPr lang="cs-CZ" b="1" dirty="0"/>
              <a:t> </a:t>
            </a:r>
            <a:r>
              <a:rPr lang="cs-CZ" b="1" dirty="0" err="1" smtClean="0"/>
              <a:t>pla</a:t>
            </a:r>
            <a:r>
              <a:rPr lang="cs-CZ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ys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cs-CZ" b="1" dirty="0" smtClean="0"/>
              <a:t>= hra - hry</a:t>
            </a:r>
            <a:endParaRPr lang="cs-CZ" b="1" dirty="0" smtClean="0">
              <a:solidFill>
                <a:schemeClr val="tx2"/>
              </a:solidFill>
            </a:endParaRPr>
          </a:p>
          <a:p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897" y="2187146"/>
            <a:ext cx="984462" cy="1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647" y="5100509"/>
            <a:ext cx="8572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571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278" y="156520"/>
            <a:ext cx="11816706" cy="135100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VÝSLOVNOST</a:t>
            </a:r>
            <a:r>
              <a:rPr lang="cs-CZ" dirty="0" smtClean="0"/>
              <a:t> - </a:t>
            </a:r>
            <a:r>
              <a:rPr lang="pl-PL" b="1" dirty="0" smtClean="0"/>
              <a:t>koncovka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„-s” </a:t>
            </a:r>
            <a:r>
              <a:rPr lang="pl-PL" b="1" dirty="0"/>
              <a:t>se vyslovuje buď jako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/s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pl-PL" b="1" dirty="0"/>
              <a:t>nebo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/z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pl-PL" b="1" dirty="0"/>
              <a:t>a nebo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/ɪz/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4724" y="1297458"/>
            <a:ext cx="9996617" cy="4942703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pl-PL" dirty="0"/>
              <a:t/>
            </a:r>
            <a:br>
              <a:rPr lang="pl-PL" dirty="0"/>
            </a:br>
            <a:r>
              <a:rPr lang="pl-PL" b="1" dirty="0" smtClean="0">
                <a:solidFill>
                  <a:srgbClr val="FF0000"/>
                </a:solidFill>
              </a:rPr>
              <a:t>1. </a:t>
            </a:r>
            <a:r>
              <a:rPr lang="cs-CZ" b="1" dirty="0" smtClean="0">
                <a:solidFill>
                  <a:srgbClr val="FF0000"/>
                </a:solidFill>
              </a:rPr>
              <a:t>U </a:t>
            </a:r>
            <a:r>
              <a:rPr lang="cs-CZ" b="1" dirty="0">
                <a:solidFill>
                  <a:srgbClr val="FF0000"/>
                </a:solidFill>
              </a:rPr>
              <a:t>slov, kde </a:t>
            </a:r>
            <a:r>
              <a:rPr lang="cs-CZ" b="1" dirty="0" smtClean="0">
                <a:solidFill>
                  <a:srgbClr val="FF0000"/>
                </a:solidFill>
              </a:rPr>
              <a:t>je před </a:t>
            </a:r>
            <a:r>
              <a:rPr lang="cs-CZ" b="1" dirty="0">
                <a:solidFill>
                  <a:srgbClr val="FF0000"/>
                </a:solidFill>
              </a:rPr>
              <a:t>koncovkou </a:t>
            </a:r>
            <a:r>
              <a:rPr lang="cs-CZ" b="1" dirty="0" smtClean="0">
                <a:solidFill>
                  <a:srgbClr val="FF0000"/>
                </a:solidFill>
              </a:rPr>
              <a:t>neznělá </a:t>
            </a:r>
            <a:r>
              <a:rPr lang="cs-CZ" b="1" dirty="0">
                <a:solidFill>
                  <a:srgbClr val="FF0000"/>
                </a:solidFill>
              </a:rPr>
              <a:t>souhláska ( p t k f </a:t>
            </a:r>
            <a:r>
              <a:rPr lang="el-GR" b="1" dirty="0">
                <a:solidFill>
                  <a:srgbClr val="FF0000"/>
                </a:solidFill>
              </a:rPr>
              <a:t>θ), </a:t>
            </a:r>
            <a:r>
              <a:rPr lang="cs-CZ" b="1" dirty="0">
                <a:solidFill>
                  <a:srgbClr val="FF0000"/>
                </a:solidFill>
              </a:rPr>
              <a:t>se vyslovuje jako </a:t>
            </a:r>
            <a:r>
              <a:rPr lang="cs-CZ" b="1" dirty="0" smtClean="0">
                <a:solidFill>
                  <a:srgbClr val="FF0000"/>
                </a:solidFill>
              </a:rPr>
              <a:t>/s/: </a:t>
            </a:r>
          </a:p>
          <a:p>
            <a:pPr marL="45720" indent="0">
              <a:buNone/>
            </a:pPr>
            <a:r>
              <a:rPr lang="en-US" dirty="0" smtClean="0"/>
              <a:t>a </a:t>
            </a:r>
            <a:r>
              <a:rPr lang="en-US" dirty="0"/>
              <a:t>book - two books  </a:t>
            </a:r>
            <a:r>
              <a:rPr lang="cs-CZ" dirty="0" smtClean="0"/>
              <a:t>/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bʊks</a:t>
            </a:r>
            <a:r>
              <a:rPr lang="cs-CZ" dirty="0" smtClean="0"/>
              <a:t>/                                                   </a:t>
            </a:r>
            <a:r>
              <a:rPr lang="en-US" dirty="0" smtClean="0"/>
              <a:t>a </a:t>
            </a:r>
            <a:r>
              <a:rPr lang="en-US" dirty="0"/>
              <a:t>cat - two cats  </a:t>
            </a:r>
            <a:r>
              <a:rPr lang="cs-CZ" dirty="0" smtClean="0"/>
              <a:t>   /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kæts</a:t>
            </a:r>
            <a:r>
              <a:rPr lang="cs-CZ" dirty="0" smtClean="0"/>
              <a:t>/</a:t>
            </a:r>
          </a:p>
          <a:p>
            <a:pPr marL="45720" indent="0">
              <a:buNone/>
            </a:pPr>
            <a:r>
              <a:rPr lang="cs-CZ" b="1" dirty="0" smtClean="0">
                <a:solidFill>
                  <a:srgbClr val="FF0000"/>
                </a:solidFill>
              </a:rPr>
              <a:t>2. U </a:t>
            </a:r>
            <a:r>
              <a:rPr lang="cs-CZ" b="1" dirty="0">
                <a:solidFill>
                  <a:srgbClr val="FF0000"/>
                </a:solidFill>
              </a:rPr>
              <a:t>slov končících na samohlásku nebo znělou souhlásku ( b d g v n m j l r) se koncovka vyslovuje jako </a:t>
            </a:r>
            <a:r>
              <a:rPr lang="cs-CZ" b="1" dirty="0" smtClean="0">
                <a:solidFill>
                  <a:srgbClr val="FF0000"/>
                </a:solidFill>
              </a:rPr>
              <a:t>/z/:</a:t>
            </a:r>
          </a:p>
          <a:p>
            <a:pPr marL="45720" indent="0">
              <a:buNone/>
            </a:pPr>
            <a:r>
              <a:rPr lang="en-US" dirty="0"/>
              <a:t>a dog - two dogs  </a:t>
            </a:r>
            <a:r>
              <a:rPr lang="cs-CZ" dirty="0" smtClean="0"/>
              <a:t>/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dɒgz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cs-CZ" dirty="0" smtClean="0"/>
              <a:t>/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a car - two cars  </a:t>
            </a:r>
            <a:r>
              <a:rPr lang="cs-CZ" dirty="0" smtClean="0"/>
              <a:t>/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kɑ:rz</a:t>
            </a:r>
            <a:r>
              <a:rPr lang="en-US" dirty="0"/>
              <a:t> </a:t>
            </a:r>
            <a:r>
              <a:rPr lang="cs-CZ" dirty="0" smtClean="0"/>
              <a:t>/</a:t>
            </a:r>
          </a:p>
          <a:p>
            <a:pPr marL="45720" indent="0">
              <a:buNone/>
            </a:pPr>
            <a:r>
              <a:rPr lang="cs-CZ" b="1" dirty="0" smtClean="0">
                <a:solidFill>
                  <a:srgbClr val="FF0000"/>
                </a:solidFill>
              </a:rPr>
              <a:t>3. Končí-li </a:t>
            </a:r>
            <a:r>
              <a:rPr lang="cs-CZ" b="1" dirty="0">
                <a:solidFill>
                  <a:srgbClr val="FF0000"/>
                </a:solidFill>
              </a:rPr>
              <a:t>slovo na sykavku ( s ʃ z ʒ </a:t>
            </a:r>
            <a:r>
              <a:rPr lang="cs-CZ" b="1" dirty="0" err="1">
                <a:solidFill>
                  <a:srgbClr val="FF0000"/>
                </a:solidFill>
              </a:rPr>
              <a:t>tʃ</a:t>
            </a:r>
            <a:r>
              <a:rPr lang="cs-CZ" b="1" dirty="0">
                <a:solidFill>
                  <a:srgbClr val="FF0000"/>
                </a:solidFill>
              </a:rPr>
              <a:t> </a:t>
            </a:r>
            <a:r>
              <a:rPr lang="cs-CZ" b="1" dirty="0" err="1">
                <a:solidFill>
                  <a:srgbClr val="FF0000"/>
                </a:solidFill>
              </a:rPr>
              <a:t>dʒ</a:t>
            </a:r>
            <a:r>
              <a:rPr lang="cs-CZ" b="1" dirty="0">
                <a:solidFill>
                  <a:srgbClr val="FF0000"/>
                </a:solidFill>
              </a:rPr>
              <a:t>), koncovku vyslovujeme jako </a:t>
            </a:r>
            <a:r>
              <a:rPr lang="cs-CZ" b="1" dirty="0" smtClean="0">
                <a:solidFill>
                  <a:srgbClr val="FF0000"/>
                </a:solidFill>
              </a:rPr>
              <a:t>/</a:t>
            </a:r>
            <a:r>
              <a:rPr lang="cs-CZ" b="1" dirty="0" err="1" smtClean="0">
                <a:solidFill>
                  <a:srgbClr val="FF0000"/>
                </a:solidFill>
              </a:rPr>
              <a:t>ɪz</a:t>
            </a:r>
            <a:r>
              <a:rPr lang="cs-CZ" b="1" dirty="0" smtClean="0">
                <a:solidFill>
                  <a:srgbClr val="FF0000"/>
                </a:solidFill>
              </a:rPr>
              <a:t>/:</a:t>
            </a:r>
          </a:p>
          <a:p>
            <a:pPr marL="45720" indent="0">
              <a:buNone/>
            </a:pPr>
            <a:r>
              <a:rPr lang="en-US" dirty="0"/>
              <a:t>a bus - two buses  </a:t>
            </a:r>
            <a:r>
              <a:rPr lang="cs-CZ" dirty="0" smtClean="0"/>
              <a:t>/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bʌsɪz</a:t>
            </a:r>
            <a:r>
              <a:rPr lang="cs-CZ" dirty="0" smtClean="0"/>
              <a:t>/</a:t>
            </a:r>
            <a:r>
              <a:rPr lang="en-US" dirty="0"/>
              <a:t>  </a:t>
            </a:r>
            <a:br>
              <a:rPr lang="en-US" dirty="0"/>
            </a:br>
            <a:r>
              <a:rPr lang="cs-CZ" dirty="0" smtClean="0"/>
              <a:t>a </a:t>
            </a:r>
            <a:r>
              <a:rPr lang="en-US" dirty="0" smtClean="0"/>
              <a:t>box </a:t>
            </a:r>
            <a:r>
              <a:rPr lang="en-US" dirty="0"/>
              <a:t>- two boxes  </a:t>
            </a:r>
            <a:r>
              <a:rPr lang="cs-CZ" dirty="0" smtClean="0"/>
              <a:t> /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bɒksɪz</a:t>
            </a:r>
            <a:r>
              <a:rPr lang="cs-CZ" dirty="0"/>
              <a:t>/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a bridge - two bridges  </a:t>
            </a:r>
            <a:r>
              <a:rPr lang="cs-CZ" dirty="0" smtClean="0"/>
              <a:t>/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brɪdʒɪz</a:t>
            </a:r>
            <a:r>
              <a:rPr lang="cs-CZ" dirty="0" smtClean="0"/>
              <a:t>/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endParaRPr lang="cs-CZ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259" y="2064975"/>
            <a:ext cx="101834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290" y="3490012"/>
            <a:ext cx="888312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290" y="4854661"/>
            <a:ext cx="10512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777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1914" y="477793"/>
            <a:ext cx="10873945" cy="6194855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množném čísle se před podstatným jménem nedá použít neurčitý </a:t>
            </a:r>
            <a:r>
              <a:rPr lang="cs-CZ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člen</a:t>
            </a:r>
            <a:r>
              <a:rPr lang="cs-C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„a“.</a:t>
            </a:r>
            <a:br>
              <a:rPr lang="cs-CZ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400" dirty="0" smtClean="0"/>
              <a:t>Znamená to tedy:</a:t>
            </a:r>
            <a:br>
              <a:rPr lang="cs-CZ" sz="2400" dirty="0" smtClean="0"/>
            </a:br>
            <a:r>
              <a:rPr lang="cs-CZ" sz="2400" dirty="0" smtClean="0"/>
              <a:t>He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pilot</a:t>
            </a:r>
            <a:r>
              <a:rPr lang="cs-CZ" sz="2400" dirty="0" smtClean="0"/>
              <a:t>. – číslo jednotné</a:t>
            </a:r>
            <a:br>
              <a:rPr lang="cs-CZ" sz="2400" dirty="0" smtClean="0"/>
            </a:br>
            <a:r>
              <a:rPr lang="cs-CZ" sz="2400" dirty="0" err="1" smtClean="0"/>
              <a:t>They</a:t>
            </a:r>
            <a:r>
              <a:rPr lang="cs-CZ" sz="2400" dirty="0" smtClean="0"/>
              <a:t> are </a:t>
            </a:r>
            <a:r>
              <a:rPr lang="cs-CZ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pilots</a:t>
            </a:r>
            <a:r>
              <a:rPr lang="cs-CZ" sz="2400" dirty="0" smtClean="0"/>
              <a:t>. – číslo množné  /nikdy ne: </a:t>
            </a:r>
            <a:r>
              <a:rPr lang="cs-CZ" sz="2400" b="1" strike="sngStrike" dirty="0" err="1" smtClean="0"/>
              <a:t>They</a:t>
            </a:r>
            <a:r>
              <a:rPr lang="cs-CZ" sz="2400" b="1" strike="sngStrike" dirty="0" smtClean="0"/>
              <a:t> </a:t>
            </a:r>
            <a:r>
              <a:rPr lang="cs-CZ" sz="2400" b="1" strike="sngStrike" dirty="0"/>
              <a:t>are </a:t>
            </a:r>
            <a:r>
              <a:rPr lang="cs-CZ" sz="2400" b="1" strike="sngStrike" dirty="0" smtClean="0"/>
              <a:t>a </a:t>
            </a:r>
            <a:r>
              <a:rPr lang="cs-CZ" sz="2400" b="1" strike="sngStrike" dirty="0" err="1" smtClean="0"/>
              <a:t>pilots</a:t>
            </a:r>
            <a:r>
              <a:rPr lang="cs-CZ" sz="2400" dirty="0" smtClean="0"/>
              <a:t>./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5053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83748" y="193590"/>
            <a:ext cx="9372600" cy="1200416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Procvičování – v následujících větách oprav chyby:</a:t>
            </a:r>
            <a:endParaRPr lang="cs-CZ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03877" y="1624913"/>
            <a:ext cx="10012619" cy="4726460"/>
          </a:xfrm>
        </p:spPr>
        <p:txBody>
          <a:bodyPr>
            <a:normAutofit/>
          </a:bodyPr>
          <a:lstStyle/>
          <a:p>
            <a:pPr marL="502920" indent="-457200">
              <a:buAutoNum type="arabicPeriod"/>
            </a:pPr>
            <a:r>
              <a:rPr lang="cs-CZ" dirty="0" smtClean="0"/>
              <a:t>I </a:t>
            </a:r>
            <a:r>
              <a:rPr lang="cs-CZ" dirty="0" err="1" smtClean="0"/>
              <a:t>like</a:t>
            </a:r>
            <a:r>
              <a:rPr lang="cs-CZ" dirty="0" smtClean="0"/>
              <a:t> </a:t>
            </a:r>
            <a:r>
              <a:rPr lang="cs-CZ" dirty="0" err="1" smtClean="0"/>
              <a:t>strawberryies</a:t>
            </a:r>
            <a:r>
              <a:rPr lang="cs-CZ" dirty="0" smtClean="0"/>
              <a:t>.				 	</a:t>
            </a:r>
            <a:r>
              <a:rPr lang="cs-CZ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strawberries</a:t>
            </a:r>
            <a:endParaRPr lang="cs-C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2920" indent="-457200">
              <a:buAutoNum type="arabicPeriod"/>
            </a:pP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a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cs-CZ" dirty="0" err="1" smtClean="0"/>
              <a:t>cats</a:t>
            </a:r>
            <a:r>
              <a:rPr lang="cs-CZ" dirty="0" smtClean="0"/>
              <a:t>.			 	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Musí být bez členu „a“.</a:t>
            </a:r>
          </a:p>
          <a:p>
            <a:pPr marL="502920" indent="-457200">
              <a:buAutoNum type="arabicPeriod"/>
            </a:pPr>
            <a:r>
              <a:rPr lang="cs-CZ" dirty="0" smtClean="0"/>
              <a:t>I </a:t>
            </a:r>
            <a:r>
              <a:rPr lang="cs-CZ" dirty="0" err="1" smtClean="0"/>
              <a:t>like</a:t>
            </a:r>
            <a:r>
              <a:rPr lang="cs-CZ" dirty="0" smtClean="0"/>
              <a:t> </a:t>
            </a:r>
            <a:r>
              <a:rPr lang="cs-CZ" dirty="0" err="1" smtClean="0"/>
              <a:t>reading</a:t>
            </a:r>
            <a:r>
              <a:rPr lang="cs-CZ" dirty="0" smtClean="0"/>
              <a:t> </a:t>
            </a:r>
            <a:r>
              <a:rPr lang="cs-CZ" dirty="0" err="1" smtClean="0"/>
              <a:t>bookes</a:t>
            </a:r>
            <a:r>
              <a:rPr lang="cs-CZ" dirty="0" smtClean="0"/>
              <a:t>.			 	</a:t>
            </a:r>
            <a:r>
              <a:rPr lang="cs-CZ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books</a:t>
            </a:r>
            <a:endParaRPr lang="cs-C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2920" indent="-457200">
              <a:buAutoNum type="arabicPeriod"/>
            </a:pPr>
            <a:r>
              <a:rPr lang="cs-CZ" dirty="0" smtClean="0"/>
              <a:t>New York and Prague are big </a:t>
            </a:r>
            <a:r>
              <a:rPr lang="cs-CZ" dirty="0" err="1" smtClean="0"/>
              <a:t>cityes</a:t>
            </a:r>
            <a:r>
              <a:rPr lang="cs-CZ" dirty="0" smtClean="0"/>
              <a:t>.	 	</a:t>
            </a:r>
            <a:r>
              <a:rPr lang="cs-CZ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cities</a:t>
            </a:r>
            <a:endParaRPr lang="cs-C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2920" indent="-457200">
              <a:buAutoNum type="arabicPeriod"/>
            </a:pPr>
            <a:r>
              <a:rPr lang="cs-CZ" dirty="0" smtClean="0"/>
              <a:t>William Shakespeare </a:t>
            </a:r>
            <a:r>
              <a:rPr lang="cs-CZ" dirty="0" err="1" smtClean="0"/>
              <a:t>wrote</a:t>
            </a:r>
            <a:r>
              <a:rPr lang="cs-CZ" dirty="0" smtClean="0"/>
              <a:t> a lot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plais</a:t>
            </a:r>
            <a:r>
              <a:rPr lang="cs-CZ" dirty="0" smtClean="0"/>
              <a:t>.	 	</a:t>
            </a:r>
            <a:r>
              <a:rPr lang="cs-CZ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Plays</a:t>
            </a:r>
            <a:endParaRPr lang="cs-C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" indent="0">
              <a:buNone/>
            </a:pPr>
            <a:endParaRPr lang="cs-C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" indent="0">
              <a:buNone/>
            </a:pPr>
            <a:endParaRPr lang="cs-C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" indent="0">
              <a:buNone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cs-CZ" sz="1200" dirty="0" smtClean="0"/>
              <a:t>Cvičení si zkontroluj posunutím modrého rámečku.</a:t>
            </a:r>
          </a:p>
          <a:p>
            <a:pPr marL="45720" indent="0">
              <a:buNone/>
            </a:pPr>
            <a:r>
              <a:rPr lang="cs-CZ" sz="1200" dirty="0"/>
              <a:t>	</a:t>
            </a:r>
            <a:r>
              <a:rPr lang="cs-CZ" sz="1800" b="1" dirty="0"/>
              <a:t>Některá </a:t>
            </a:r>
            <a:r>
              <a:rPr lang="cs-CZ" sz="1800" b="1" dirty="0" smtClean="0"/>
              <a:t>podstatná jména </a:t>
            </a:r>
            <a:r>
              <a:rPr lang="cs-CZ" sz="1800" b="1" dirty="0"/>
              <a:t>tvoří množné číslo nepravidelně, to však probereme příště</a:t>
            </a:r>
            <a:r>
              <a:rPr lang="cs-CZ" sz="1200" dirty="0"/>
              <a:t>.</a:t>
            </a:r>
            <a:br>
              <a:rPr lang="cs-CZ" sz="1200" dirty="0"/>
            </a:br>
            <a:endParaRPr lang="cs-CZ" sz="12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7760043" y="1544594"/>
            <a:ext cx="3175687" cy="318804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809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eselé děti 16×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3" id="{7909083B-3485-49E7-BBE7-EFD488C62F99}" vid="{B57F6697-5DA8-422E-86BF-20B69A74A1E0}"/>
    </a:ext>
  </a:extLst>
</a:theme>
</file>

<file path=ppt/theme/theme2.xml><?xml version="1.0" encoding="utf-8"?>
<a:theme xmlns:a="http://schemas.openxmlformats.org/drawingml/2006/main" name="Motiv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8115A4-3310-48A1-A92C-01BFC85749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3ACA78-A274-4649-895B-0A186772844B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a4f35948-e619-41b3-aa29-22878b09cfd2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6DBC22E-839F-4BAF-BFAA-0BA0E6FB6F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</TotalTime>
  <Words>87</Words>
  <Application>Microsoft Office PowerPoint</Application>
  <PresentationFormat>Vlastní</PresentationFormat>
  <Paragraphs>34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Veselé děti 16×9</vt:lpstr>
      <vt:lpstr>Množné číslo podstatných jmen </vt:lpstr>
      <vt:lpstr>  a car - two cars    a house - two houses    an apple - two apples  </vt:lpstr>
      <vt:lpstr>V některých případech dochází k několika pravopisným změnám:</vt:lpstr>
      <vt:lpstr>        VÝSLOVNOST - koncovka „-s” se vyslovuje buď jako /s/ nebo /z/ a nebo /ɪz/ </vt:lpstr>
      <vt:lpstr>V množném čísle se před podstatným jménem nedá použít neurčitý člen = „a“. Znamená to tedy: He is a pilot. – číslo jednotné They are pilots. – číslo množné  /nikdy ne: They are a pilots./           </vt:lpstr>
      <vt:lpstr>Procvičování – v následujících větách oprav chyby: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Uncountable nouns</dc:title>
  <dc:creator>Petra Smetanova</dc:creator>
  <cp:lastModifiedBy>Petra Smetanova</cp:lastModifiedBy>
  <cp:revision>27</cp:revision>
  <dcterms:created xsi:type="dcterms:W3CDTF">2013-07-31T14:58:52Z</dcterms:created>
  <dcterms:modified xsi:type="dcterms:W3CDTF">2020-05-09T11:57:24Z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